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4" r:id="rId3"/>
    <p:sldId id="265" r:id="rId4"/>
    <p:sldId id="266" r:id="rId5"/>
    <p:sldId id="261" r:id="rId6"/>
    <p:sldId id="256" r:id="rId7"/>
    <p:sldId id="269" r:id="rId8"/>
    <p:sldId id="268" r:id="rId9"/>
  </p:sldIdLst>
  <p:sldSz cx="18288000" cy="8255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</p:embeddedFont>
    <p:embeddedFont>
      <p:font typeface="Montserrat Classic" panose="020B0604020202020204" charset="0"/>
      <p:regular r:id="rId17"/>
    </p:embeddedFont>
    <p:embeddedFont>
      <p:font typeface="Montserrat Light" panose="00000400000000000000" pitchFamily="2" charset="0"/>
      <p:regular r:id="rId18"/>
    </p:embeddedFont>
    <p:embeddedFont>
      <p:font typeface="Oswald" panose="00000500000000000000" pitchFamily="2" charset="0"/>
      <p:regular r:id="rId19"/>
      <p:bold r:id="rId20"/>
    </p:embeddedFont>
    <p:embeddedFont>
      <p:font typeface="Oswald Bold" panose="000008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5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E0F7-CE8E-4DB2-BF0C-83E74AAE247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143000"/>
            <a:ext cx="6835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D792-025B-4577-9FFB-BF190F65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26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06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67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7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72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97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52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01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86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6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0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2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227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2166425" y="1964075"/>
            <a:ext cx="13988925" cy="3618154"/>
            <a:chOff x="-865781" y="0"/>
            <a:chExt cx="18651900" cy="5773343"/>
          </a:xfrm>
        </p:grpSpPr>
        <p:sp>
          <p:nvSpPr>
            <p:cNvPr id="86" name="Google Shape;86;p1"/>
            <p:cNvSpPr/>
            <p:nvPr/>
          </p:nvSpPr>
          <p:spPr>
            <a:xfrm>
              <a:off x="6969516" y="5550901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865781" y="1281288"/>
              <a:ext cx="186519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26" b="1">
                  <a:solidFill>
                    <a:srgbClr val="F8CF2C"/>
                  </a:solidFill>
                  <a:latin typeface="Oswald"/>
                  <a:ea typeface="Oswald"/>
                  <a:cs typeface="Oswald"/>
                  <a:sym typeface="Oswald"/>
                </a:rPr>
                <a:t>FAITHFUL THEN, FAITHFUL NOW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247186" y="3842349"/>
              <a:ext cx="124260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0" b="1">
                  <a:solidFill>
                    <a:srgbClr val="FFFEE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God’s Work throughout Church History</a:t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969516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144000" y="7687397"/>
            <a:ext cx="6937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>
                <a:solidFill>
                  <a:srgbClr val="FFFEE6"/>
                </a:solidFill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2596093" y="861537"/>
            <a:ext cx="6884123" cy="6479753"/>
            <a:chOff x="-44167" y="47625"/>
            <a:chExt cx="9178831" cy="8639674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6856" y="3057038"/>
              <a:ext cx="9035134" cy="563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dirty="0">
                <a:solidFill>
                  <a:srgbClr val="FFFEE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FFFEE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Persecution purifies the church</a:t>
              </a: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rgbClr val="FFFEE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FFFEE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God’s discipline is a sign of love</a:t>
              </a: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rgbClr val="FFFEE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FFFEE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Persecution grew the church</a:t>
              </a: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rgbClr val="FFFEE6"/>
                </a:solidFill>
                <a:latin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6856" y="47625"/>
              <a:ext cx="9127808" cy="115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17" b="0" i="0" u="none" strike="noStrike" cap="none" dirty="0">
                  <a:solidFill>
                    <a:srgbClr val="F8CF2C"/>
                  </a:solidFill>
                  <a:latin typeface="Oswald"/>
                  <a:ea typeface="Oswald"/>
                  <a:cs typeface="Oswald"/>
                  <a:sym typeface="Oswald"/>
                </a:rPr>
                <a:t>Roman Persecution</a:t>
              </a:r>
              <a:endParaRPr dirty="0"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1299372"/>
              <a:ext cx="9093013" cy="1897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53" b="0" i="0" u="none" strike="noStrike" cap="none" dirty="0">
                  <a:solidFill>
                    <a:srgbClr val="FFFEE6"/>
                  </a:solidFill>
                  <a:latin typeface="Oswald"/>
                  <a:ea typeface="Oswald"/>
                  <a:cs typeface="Oswald"/>
                  <a:sym typeface="Oswald"/>
                </a:rPr>
                <a:t>How is God faithful when the Church suffers?</a:t>
              </a: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44167" y="3003080"/>
              <a:ext cx="2936240" cy="107915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2629225" y="825825"/>
            <a:ext cx="7642967" cy="2063815"/>
            <a:chOff x="0" y="0"/>
            <a:chExt cx="9134656" cy="2751753"/>
          </a:xfrm>
        </p:grpSpPr>
        <p:sp>
          <p:nvSpPr>
            <p:cNvPr id="139" name="Google Shape;139;p6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6856" y="632835"/>
              <a:ext cx="9127800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F8CF2C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Why Christians?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0" y="1803117"/>
              <a:ext cx="9092999" cy="94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853" b="0" i="0" u="none" strike="noStrike" kern="0" cap="none" spc="0" normalizeH="0" baseline="0" noProof="0" dirty="0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What made Christianity unique: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6"/>
          <p:cNvSpPr/>
          <p:nvPr/>
        </p:nvSpPr>
        <p:spPr>
          <a:xfrm>
            <a:off x="5275411" y="3806662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5275411" y="4144706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Not fully engaged in Roman Culture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763000" y="3806662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8763000" y="4144706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Emphasized Love and Holiness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2294112" y="3806662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2294112" y="4144706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Rejected Gladiatorial combat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9144000" y="7687397"/>
            <a:ext cx="6937423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84" b="0" i="0" u="none" strike="noStrike" kern="0" cap="none" spc="0" normalizeH="0" baseline="0" noProof="0" dirty="0">
                <a:ln>
                  <a:noFill/>
                </a:ln>
                <a:solidFill>
                  <a:srgbClr val="FFFE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51;p6">
            <a:extLst>
              <a:ext uri="{FF2B5EF4-FFF2-40B4-BE49-F238E27FC236}">
                <a16:creationId xmlns:a16="http://schemas.microsoft.com/office/drawing/2014/main" id="{5BE83311-D907-4A4F-85DB-B877A3FC6A55}"/>
              </a:ext>
            </a:extLst>
          </p:cNvPr>
          <p:cNvSpPr/>
          <p:nvPr/>
        </p:nvSpPr>
        <p:spPr>
          <a:xfrm>
            <a:off x="5275411" y="5956300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53;p6">
            <a:extLst>
              <a:ext uri="{FF2B5EF4-FFF2-40B4-BE49-F238E27FC236}">
                <a16:creationId xmlns:a16="http://schemas.microsoft.com/office/drawing/2014/main" id="{5301CF01-5841-47E0-ABA8-2761C3C75ABA}"/>
              </a:ext>
            </a:extLst>
          </p:cNvPr>
          <p:cNvSpPr txBox="1"/>
          <p:nvPr/>
        </p:nvSpPr>
        <p:spPr>
          <a:xfrm>
            <a:off x="5275411" y="6294344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Treated women and the poor well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51;p6">
            <a:extLst>
              <a:ext uri="{FF2B5EF4-FFF2-40B4-BE49-F238E27FC236}">
                <a16:creationId xmlns:a16="http://schemas.microsoft.com/office/drawing/2014/main" id="{620BD308-4820-4D1D-A578-02713E9D16DA}"/>
              </a:ext>
            </a:extLst>
          </p:cNvPr>
          <p:cNvSpPr/>
          <p:nvPr/>
        </p:nvSpPr>
        <p:spPr>
          <a:xfrm>
            <a:off x="8763000" y="5956300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53;p6">
            <a:extLst>
              <a:ext uri="{FF2B5EF4-FFF2-40B4-BE49-F238E27FC236}">
                <a16:creationId xmlns:a16="http://schemas.microsoft.com/office/drawing/2014/main" id="{E44CBC09-A983-4073-82C8-B13440699550}"/>
              </a:ext>
            </a:extLst>
          </p:cNvPr>
          <p:cNvSpPr txBox="1"/>
          <p:nvPr/>
        </p:nvSpPr>
        <p:spPr>
          <a:xfrm>
            <a:off x="8763000" y="6294344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Refused to abandon newborns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51;p6">
            <a:extLst>
              <a:ext uri="{FF2B5EF4-FFF2-40B4-BE49-F238E27FC236}">
                <a16:creationId xmlns:a16="http://schemas.microsoft.com/office/drawing/2014/main" id="{AD83FD1B-41D2-46D3-883F-1E2F616E5474}"/>
              </a:ext>
            </a:extLst>
          </p:cNvPr>
          <p:cNvSpPr/>
          <p:nvPr/>
        </p:nvSpPr>
        <p:spPr>
          <a:xfrm>
            <a:off x="12293074" y="5956300"/>
            <a:ext cx="703475" cy="10566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53;p6">
            <a:extLst>
              <a:ext uri="{FF2B5EF4-FFF2-40B4-BE49-F238E27FC236}">
                <a16:creationId xmlns:a16="http://schemas.microsoft.com/office/drawing/2014/main" id="{D0718B9E-38B5-44FE-9439-C14D5C59A005}"/>
              </a:ext>
            </a:extLst>
          </p:cNvPr>
          <p:cNvSpPr txBox="1"/>
          <p:nvPr/>
        </p:nvSpPr>
        <p:spPr>
          <a:xfrm>
            <a:off x="12293074" y="6294344"/>
            <a:ext cx="3220323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F8CF2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Did not worship the emperor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802" y="4028746"/>
            <a:ext cx="2424976" cy="1703743"/>
            <a:chOff x="0" y="-76200"/>
            <a:chExt cx="3233301" cy="2271659"/>
          </a:xfrm>
        </p:grpSpPr>
        <p:sp>
          <p:nvSpPr>
            <p:cNvPr id="3" name="TextBox 3"/>
            <p:cNvSpPr txBox="1"/>
            <p:nvPr/>
          </p:nvSpPr>
          <p:spPr>
            <a:xfrm>
              <a:off x="25559" y="510039"/>
              <a:ext cx="3207742" cy="168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Accused Christians of burning Rome</a:t>
              </a:r>
            </a:p>
            <a:p>
              <a:pPr algn="ctr">
                <a:lnSpc>
                  <a:spcPts val="2022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  <a:p>
              <a:pPr algn="ctr">
                <a:lnSpc>
                  <a:spcPts val="2022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Execution of Peter and Paul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233301" cy="465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Nero (54-68)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79712" y="4028746"/>
            <a:ext cx="2586647" cy="1447263"/>
            <a:chOff x="-1" y="-76200"/>
            <a:chExt cx="3448862" cy="1929682"/>
          </a:xfrm>
        </p:grpSpPr>
        <p:sp>
          <p:nvSpPr>
            <p:cNvPr id="6" name="TextBox 6"/>
            <p:cNvSpPr txBox="1"/>
            <p:nvPr/>
          </p:nvSpPr>
          <p:spPr>
            <a:xfrm>
              <a:off x="25558" y="510038"/>
              <a:ext cx="3224103" cy="1343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Grouped Jews and Christians</a:t>
              </a:r>
            </a:p>
            <a:p>
              <a:pPr algn="ctr">
                <a:lnSpc>
                  <a:spcPts val="2022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  <a:p>
              <a:pPr algn="ctr">
                <a:lnSpc>
                  <a:spcPts val="2022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John is exiled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-76200"/>
              <a:ext cx="3448862" cy="461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Domitian (81-96)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2898" y="4028746"/>
            <a:ext cx="2461790" cy="1703743"/>
            <a:chOff x="0" y="-76200"/>
            <a:chExt cx="3282386" cy="2271659"/>
          </a:xfrm>
        </p:grpSpPr>
        <p:sp>
          <p:nvSpPr>
            <p:cNvPr id="9" name="TextBox 9"/>
            <p:cNvSpPr txBox="1"/>
            <p:nvPr/>
          </p:nvSpPr>
          <p:spPr>
            <a:xfrm>
              <a:off x="25559" y="510039"/>
              <a:ext cx="3256827" cy="168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No active pursuit of Christians but execute those who don’t worship the emperor.</a:t>
              </a:r>
            </a:p>
            <a:p>
              <a:pPr algn="ctr">
                <a:lnSpc>
                  <a:spcPts val="2022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249662" cy="465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Trajan (108-117)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95925" y="4028746"/>
            <a:ext cx="2461790" cy="1960223"/>
            <a:chOff x="0" y="-76200"/>
            <a:chExt cx="3282386" cy="2613628"/>
          </a:xfrm>
        </p:grpSpPr>
        <p:sp>
          <p:nvSpPr>
            <p:cNvPr id="12" name="TextBox 12"/>
            <p:cNvSpPr txBox="1"/>
            <p:nvPr/>
          </p:nvSpPr>
          <p:spPr>
            <a:xfrm>
              <a:off x="25559" y="510038"/>
              <a:ext cx="3256827" cy="202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  <a:p>
              <a:pPr algn="ctr">
                <a:lnSpc>
                  <a:spcPts val="2023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 Blames Antonine Plague on Christians</a:t>
              </a:r>
            </a:p>
            <a:p>
              <a:pPr algn="ctr">
                <a:lnSpc>
                  <a:spcPts val="2023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  <a:p>
              <a:pPr algn="ctr">
                <a:lnSpc>
                  <a:spcPts val="2023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Martyrdoms of Polycarp and Justin Martyr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249663" cy="991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Marcus Aurelius</a:t>
              </a:r>
            </a:p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(161-180)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96444" y="4028746"/>
            <a:ext cx="2526570" cy="1960223"/>
            <a:chOff x="0" y="-76200"/>
            <a:chExt cx="3368759" cy="2613628"/>
          </a:xfrm>
        </p:grpSpPr>
        <p:sp>
          <p:nvSpPr>
            <p:cNvPr id="15" name="TextBox 15"/>
            <p:cNvSpPr txBox="1"/>
            <p:nvPr/>
          </p:nvSpPr>
          <p:spPr>
            <a:xfrm>
              <a:off x="72867" y="852011"/>
              <a:ext cx="3295892" cy="1685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Wanted to unite empire under Sol Invictus</a:t>
              </a:r>
            </a:p>
            <a:p>
              <a:pPr algn="ctr">
                <a:lnSpc>
                  <a:spcPts val="2023"/>
                </a:lnSpc>
              </a:pPr>
              <a:endParaRPr lang="en-US" sz="1445" spc="43" dirty="0">
                <a:solidFill>
                  <a:srgbClr val="252827"/>
                </a:solidFill>
                <a:latin typeface="Montserrat Light"/>
              </a:endParaRPr>
            </a:p>
            <a:p>
              <a:pPr algn="ctr">
                <a:lnSpc>
                  <a:spcPts val="2023"/>
                </a:lnSpc>
              </a:pPr>
              <a:r>
                <a:rPr lang="en-US" sz="1445" spc="43" dirty="0">
                  <a:solidFill>
                    <a:srgbClr val="252827"/>
                  </a:solidFill>
                  <a:latin typeface="Montserrat Light"/>
                </a:rPr>
                <a:t>Martyrdom of Perpetua and Felicity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3368759" cy="9914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2"/>
                </a:lnSpc>
              </a:pPr>
              <a:r>
                <a:rPr lang="en-US" sz="1926" spc="231" dirty="0">
                  <a:solidFill>
                    <a:srgbClr val="252827"/>
                  </a:solidFill>
                  <a:latin typeface="Montserrat Classic"/>
                </a:rPr>
                <a:t>Septimius Severus (193-211)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29217" y="825818"/>
            <a:ext cx="6850998" cy="1936565"/>
            <a:chOff x="0" y="0"/>
            <a:chExt cx="9134664" cy="2582086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6856" y="632835"/>
              <a:ext cx="9127808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51"/>
                </a:lnSpc>
              </a:pPr>
              <a:r>
                <a:rPr lang="en-US" sz="5137" spc="205" dirty="0">
                  <a:solidFill>
                    <a:srgbClr val="252827"/>
                  </a:solidFill>
                  <a:latin typeface="Oswald Bold"/>
                </a:rPr>
                <a:t>Waves of Christian Persecution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803117"/>
              <a:ext cx="9093013" cy="774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r>
                <a:rPr lang="en-US" sz="3853" u="sng" spc="77">
                  <a:solidFill>
                    <a:srgbClr val="252827"/>
                  </a:solidFill>
                  <a:latin typeface="Oswald"/>
                </a:rPr>
                <a:t>______________________________________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02575" y="3388488"/>
            <a:ext cx="318119" cy="319545"/>
          </a:xfrm>
          <a:custGeom>
            <a:avLst/>
            <a:gdLst/>
            <a:ahLst/>
            <a:cxnLst/>
            <a:rect l="l" t="t" r="r" b="b"/>
            <a:pathLst>
              <a:path w="407115" h="408940">
                <a:moveTo>
                  <a:pt x="203558" y="0"/>
                </a:moveTo>
                <a:cubicBezTo>
                  <a:pt x="316127" y="503"/>
                  <a:pt x="407116" y="91900"/>
                  <a:pt x="407116" y="204470"/>
                </a:cubicBezTo>
                <a:cubicBezTo>
                  <a:pt x="407116" y="317040"/>
                  <a:pt x="316127" y="408437"/>
                  <a:pt x="203558" y="408940"/>
                </a:cubicBezTo>
                <a:cubicBezTo>
                  <a:pt x="90989" y="408437"/>
                  <a:pt x="0" y="317040"/>
                  <a:pt x="0" y="204470"/>
                </a:cubicBezTo>
                <a:cubicBezTo>
                  <a:pt x="0" y="91900"/>
                  <a:pt x="90989" y="503"/>
                  <a:pt x="203558" y="0"/>
                </a:cubicBezTo>
                <a:close/>
              </a:path>
            </a:pathLst>
          </a:custGeom>
          <a:solidFill>
            <a:srgbClr val="F8CF2C"/>
          </a:solidFill>
        </p:spPr>
      </p:sp>
      <p:sp>
        <p:nvSpPr>
          <p:cNvPr id="24" name="Freeform 24"/>
          <p:cNvSpPr/>
          <p:nvPr/>
        </p:nvSpPr>
        <p:spPr>
          <a:xfrm>
            <a:off x="699400" y="3332859"/>
            <a:ext cx="2770710" cy="379087"/>
          </a:xfrm>
          <a:custGeom>
            <a:avLst/>
            <a:gdLst/>
            <a:ahLst/>
            <a:cxnLst/>
            <a:rect l="l" t="t" r="r" b="b"/>
            <a:pathLst>
              <a:path w="3545840" h="485140">
                <a:moveTo>
                  <a:pt x="3302000" y="0"/>
                </a:moveTo>
                <a:cubicBezTo>
                  <a:pt x="3181350" y="0"/>
                  <a:pt x="3081020" y="88900"/>
                  <a:pt x="3061970" y="204470"/>
                </a:cubicBezTo>
                <a:lnTo>
                  <a:pt x="0" y="204470"/>
                </a:lnTo>
                <a:lnTo>
                  <a:pt x="0" y="280670"/>
                </a:lnTo>
                <a:lnTo>
                  <a:pt x="3063240" y="280670"/>
                </a:lnTo>
                <a:cubicBezTo>
                  <a:pt x="3081020" y="396240"/>
                  <a:pt x="3182620" y="485140"/>
                  <a:pt x="3303270" y="485140"/>
                </a:cubicBezTo>
                <a:cubicBezTo>
                  <a:pt x="3437890" y="485140"/>
                  <a:pt x="3545840" y="375920"/>
                  <a:pt x="3545840" y="242570"/>
                </a:cubicBezTo>
                <a:cubicBezTo>
                  <a:pt x="3545840" y="107950"/>
                  <a:pt x="3436620" y="0"/>
                  <a:pt x="3302000" y="0"/>
                </a:cubicBezTo>
                <a:close/>
                <a:moveTo>
                  <a:pt x="3302000" y="408940"/>
                </a:moveTo>
                <a:cubicBezTo>
                  <a:pt x="3210560" y="408940"/>
                  <a:pt x="3135630" y="334010"/>
                  <a:pt x="3135630" y="242570"/>
                </a:cubicBezTo>
                <a:cubicBezTo>
                  <a:pt x="3135630" y="151130"/>
                  <a:pt x="3210560" y="76200"/>
                  <a:pt x="3302000" y="76200"/>
                </a:cubicBezTo>
                <a:cubicBezTo>
                  <a:pt x="3393440" y="76200"/>
                  <a:pt x="3468370" y="151130"/>
                  <a:pt x="3468370" y="242570"/>
                </a:cubicBezTo>
                <a:cubicBezTo>
                  <a:pt x="3469640" y="334010"/>
                  <a:pt x="3394710" y="408940"/>
                  <a:pt x="3302000" y="408940"/>
                </a:cubicBezTo>
                <a:close/>
              </a:path>
            </a:pathLst>
          </a:custGeom>
          <a:solidFill>
            <a:srgbClr val="252827"/>
          </a:solidFill>
        </p:spPr>
      </p:sp>
      <p:grpSp>
        <p:nvGrpSpPr>
          <p:cNvPr id="25" name="Group 25"/>
          <p:cNvGrpSpPr/>
          <p:nvPr/>
        </p:nvGrpSpPr>
        <p:grpSpPr>
          <a:xfrm>
            <a:off x="3470109" y="3323928"/>
            <a:ext cx="2586648" cy="396950"/>
            <a:chOff x="0" y="0"/>
            <a:chExt cx="3310286" cy="508000"/>
          </a:xfrm>
        </p:grpSpPr>
        <p:sp>
          <p:nvSpPr>
            <p:cNvPr id="26" name="Freeform 26"/>
            <p:cNvSpPr/>
            <p:nvPr/>
          </p:nvSpPr>
          <p:spPr>
            <a:xfrm>
              <a:off x="286288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6" y="91900"/>
                    <a:pt x="407116" y="204470"/>
                  </a:cubicBezTo>
                  <a:cubicBezTo>
                    <a:pt x="407116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1430"/>
              <a:ext cx="3310286" cy="485140"/>
            </a:xfrm>
            <a:custGeom>
              <a:avLst/>
              <a:gdLst/>
              <a:ahLst/>
              <a:cxnLst/>
              <a:rect l="l" t="t" r="r" b="b"/>
              <a:pathLst>
                <a:path w="3310286" h="485140">
                  <a:moveTo>
                    <a:pt x="3066446" y="0"/>
                  </a:moveTo>
                  <a:cubicBezTo>
                    <a:pt x="2945796" y="0"/>
                    <a:pt x="2845466" y="88900"/>
                    <a:pt x="282641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827686" y="280670"/>
                  </a:lnTo>
                  <a:cubicBezTo>
                    <a:pt x="2845466" y="396240"/>
                    <a:pt x="2947066" y="485140"/>
                    <a:pt x="3067716" y="485140"/>
                  </a:cubicBezTo>
                  <a:cubicBezTo>
                    <a:pt x="3202336" y="485140"/>
                    <a:pt x="3310286" y="375920"/>
                    <a:pt x="3310286" y="242570"/>
                  </a:cubicBezTo>
                  <a:cubicBezTo>
                    <a:pt x="3310286" y="107950"/>
                    <a:pt x="3201066" y="0"/>
                    <a:pt x="3066446" y="0"/>
                  </a:cubicBezTo>
                  <a:close/>
                  <a:moveTo>
                    <a:pt x="3066446" y="408940"/>
                  </a:moveTo>
                  <a:cubicBezTo>
                    <a:pt x="2975006" y="408940"/>
                    <a:pt x="2900076" y="334010"/>
                    <a:pt x="2900076" y="242570"/>
                  </a:cubicBezTo>
                  <a:cubicBezTo>
                    <a:pt x="2900076" y="151130"/>
                    <a:pt x="2975006" y="76200"/>
                    <a:pt x="3066446" y="76200"/>
                  </a:cubicBezTo>
                  <a:cubicBezTo>
                    <a:pt x="3157886" y="76200"/>
                    <a:pt x="3232816" y="151130"/>
                    <a:pt x="3232816" y="242570"/>
                  </a:cubicBezTo>
                  <a:cubicBezTo>
                    <a:pt x="3234086" y="334010"/>
                    <a:pt x="3159156" y="408940"/>
                    <a:pt x="3066446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022505" y="3323928"/>
            <a:ext cx="2660273" cy="396950"/>
            <a:chOff x="0" y="0"/>
            <a:chExt cx="3404507" cy="508000"/>
          </a:xfrm>
        </p:grpSpPr>
        <p:sp>
          <p:nvSpPr>
            <p:cNvPr id="29" name="Freeform 29"/>
            <p:cNvSpPr/>
            <p:nvPr/>
          </p:nvSpPr>
          <p:spPr>
            <a:xfrm>
              <a:off x="29571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3404508" cy="485140"/>
            </a:xfrm>
            <a:custGeom>
              <a:avLst/>
              <a:gdLst/>
              <a:ahLst/>
              <a:cxnLst/>
              <a:rect l="l" t="t" r="r" b="b"/>
              <a:pathLst>
                <a:path w="3404508" h="485140">
                  <a:moveTo>
                    <a:pt x="3160668" y="0"/>
                  </a:moveTo>
                  <a:cubicBezTo>
                    <a:pt x="3040018" y="0"/>
                    <a:pt x="2939687" y="88900"/>
                    <a:pt x="2920637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21908" y="280670"/>
                  </a:lnTo>
                  <a:cubicBezTo>
                    <a:pt x="2939687" y="396240"/>
                    <a:pt x="3041287" y="485140"/>
                    <a:pt x="3161937" y="485140"/>
                  </a:cubicBezTo>
                  <a:cubicBezTo>
                    <a:pt x="3296557" y="485140"/>
                    <a:pt x="3404507" y="375920"/>
                    <a:pt x="3404507" y="242570"/>
                  </a:cubicBezTo>
                  <a:cubicBezTo>
                    <a:pt x="3404508" y="107950"/>
                    <a:pt x="3295288" y="0"/>
                    <a:pt x="3160668" y="0"/>
                  </a:cubicBezTo>
                  <a:close/>
                  <a:moveTo>
                    <a:pt x="3160668" y="408940"/>
                  </a:moveTo>
                  <a:cubicBezTo>
                    <a:pt x="3069227" y="408940"/>
                    <a:pt x="2994297" y="334010"/>
                    <a:pt x="2994297" y="242570"/>
                  </a:cubicBezTo>
                  <a:cubicBezTo>
                    <a:pt x="2994297" y="151130"/>
                    <a:pt x="3069228" y="76200"/>
                    <a:pt x="3160668" y="76200"/>
                  </a:cubicBezTo>
                  <a:cubicBezTo>
                    <a:pt x="3252107" y="76200"/>
                    <a:pt x="3327038" y="151130"/>
                    <a:pt x="3327038" y="242570"/>
                  </a:cubicBezTo>
                  <a:cubicBezTo>
                    <a:pt x="3328307" y="334010"/>
                    <a:pt x="3253377" y="408940"/>
                    <a:pt x="3160668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668201" y="3323928"/>
            <a:ext cx="2905688" cy="396950"/>
            <a:chOff x="0" y="0"/>
            <a:chExt cx="3718580" cy="508000"/>
          </a:xfrm>
        </p:grpSpPr>
        <p:sp>
          <p:nvSpPr>
            <p:cNvPr id="32" name="Freeform 32"/>
            <p:cNvSpPr/>
            <p:nvPr/>
          </p:nvSpPr>
          <p:spPr>
            <a:xfrm>
              <a:off x="327118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11430"/>
              <a:ext cx="3718580" cy="485140"/>
            </a:xfrm>
            <a:custGeom>
              <a:avLst/>
              <a:gdLst/>
              <a:ahLst/>
              <a:cxnLst/>
              <a:rect l="l" t="t" r="r" b="b"/>
              <a:pathLst>
                <a:path w="3718580" h="485140">
                  <a:moveTo>
                    <a:pt x="3474740" y="0"/>
                  </a:moveTo>
                  <a:cubicBezTo>
                    <a:pt x="3354090" y="0"/>
                    <a:pt x="3253760" y="88900"/>
                    <a:pt x="323471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235980" y="280670"/>
                  </a:lnTo>
                  <a:cubicBezTo>
                    <a:pt x="3253760" y="396240"/>
                    <a:pt x="3355360" y="485140"/>
                    <a:pt x="3476010" y="485140"/>
                  </a:cubicBezTo>
                  <a:cubicBezTo>
                    <a:pt x="3610630" y="485140"/>
                    <a:pt x="3718580" y="375920"/>
                    <a:pt x="3718580" y="242570"/>
                  </a:cubicBezTo>
                  <a:cubicBezTo>
                    <a:pt x="3718580" y="107950"/>
                    <a:pt x="3609360" y="0"/>
                    <a:pt x="3474740" y="0"/>
                  </a:cubicBezTo>
                  <a:close/>
                  <a:moveTo>
                    <a:pt x="3474740" y="408940"/>
                  </a:moveTo>
                  <a:cubicBezTo>
                    <a:pt x="3383300" y="408940"/>
                    <a:pt x="3308370" y="334010"/>
                    <a:pt x="3308370" y="242570"/>
                  </a:cubicBezTo>
                  <a:cubicBezTo>
                    <a:pt x="3308370" y="151130"/>
                    <a:pt x="3383300" y="76200"/>
                    <a:pt x="3474740" y="76200"/>
                  </a:cubicBezTo>
                  <a:cubicBezTo>
                    <a:pt x="3566180" y="76200"/>
                    <a:pt x="3641110" y="151130"/>
                    <a:pt x="3641110" y="242570"/>
                  </a:cubicBezTo>
                  <a:cubicBezTo>
                    <a:pt x="3642380" y="334010"/>
                    <a:pt x="3567450" y="408940"/>
                    <a:pt x="3474740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573889" y="3323928"/>
            <a:ext cx="2709356" cy="396950"/>
            <a:chOff x="0" y="0"/>
            <a:chExt cx="3467322" cy="508000"/>
          </a:xfrm>
        </p:grpSpPr>
        <p:sp>
          <p:nvSpPr>
            <p:cNvPr id="35" name="Freeform 35"/>
            <p:cNvSpPr/>
            <p:nvPr/>
          </p:nvSpPr>
          <p:spPr>
            <a:xfrm>
              <a:off x="301992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11430"/>
              <a:ext cx="3467322" cy="485140"/>
            </a:xfrm>
            <a:custGeom>
              <a:avLst/>
              <a:gdLst/>
              <a:ahLst/>
              <a:cxnLst/>
              <a:rect l="l" t="t" r="r" b="b"/>
              <a:pathLst>
                <a:path w="3467322" h="485140">
                  <a:moveTo>
                    <a:pt x="3223482" y="0"/>
                  </a:moveTo>
                  <a:cubicBezTo>
                    <a:pt x="3102832" y="0"/>
                    <a:pt x="3002502" y="88900"/>
                    <a:pt x="298345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84722" y="280670"/>
                  </a:lnTo>
                  <a:cubicBezTo>
                    <a:pt x="3002502" y="396240"/>
                    <a:pt x="3104102" y="485140"/>
                    <a:pt x="3224752" y="485140"/>
                  </a:cubicBezTo>
                  <a:cubicBezTo>
                    <a:pt x="3359372" y="485140"/>
                    <a:pt x="3467322" y="375920"/>
                    <a:pt x="3467322" y="242570"/>
                  </a:cubicBezTo>
                  <a:cubicBezTo>
                    <a:pt x="3467322" y="107950"/>
                    <a:pt x="3358102" y="0"/>
                    <a:pt x="3223482" y="0"/>
                  </a:cubicBezTo>
                  <a:close/>
                  <a:moveTo>
                    <a:pt x="3223482" y="408940"/>
                  </a:moveTo>
                  <a:cubicBezTo>
                    <a:pt x="3132042" y="408940"/>
                    <a:pt x="3057112" y="334010"/>
                    <a:pt x="3057112" y="242570"/>
                  </a:cubicBezTo>
                  <a:cubicBezTo>
                    <a:pt x="3057112" y="151130"/>
                    <a:pt x="3132042" y="76200"/>
                    <a:pt x="3223482" y="76200"/>
                  </a:cubicBezTo>
                  <a:cubicBezTo>
                    <a:pt x="3314922" y="76200"/>
                    <a:pt x="3389852" y="151130"/>
                    <a:pt x="3389852" y="242570"/>
                  </a:cubicBezTo>
                  <a:cubicBezTo>
                    <a:pt x="3391122" y="334010"/>
                    <a:pt x="3316192" y="408940"/>
                    <a:pt x="3223482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283244" y="3346534"/>
            <a:ext cx="2709356" cy="396950"/>
            <a:chOff x="0" y="0"/>
            <a:chExt cx="3467322" cy="508000"/>
          </a:xfrm>
        </p:grpSpPr>
        <p:sp>
          <p:nvSpPr>
            <p:cNvPr id="38" name="Freeform 38"/>
            <p:cNvSpPr/>
            <p:nvPr/>
          </p:nvSpPr>
          <p:spPr>
            <a:xfrm>
              <a:off x="301992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11430"/>
              <a:ext cx="3467322" cy="485140"/>
            </a:xfrm>
            <a:custGeom>
              <a:avLst/>
              <a:gdLst/>
              <a:ahLst/>
              <a:cxnLst/>
              <a:rect l="l" t="t" r="r" b="b"/>
              <a:pathLst>
                <a:path w="3467322" h="485140">
                  <a:moveTo>
                    <a:pt x="3223482" y="0"/>
                  </a:moveTo>
                  <a:cubicBezTo>
                    <a:pt x="3102832" y="0"/>
                    <a:pt x="3002502" y="88900"/>
                    <a:pt x="298345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84722" y="280670"/>
                  </a:lnTo>
                  <a:cubicBezTo>
                    <a:pt x="3002502" y="396240"/>
                    <a:pt x="3104102" y="485140"/>
                    <a:pt x="3224752" y="485140"/>
                  </a:cubicBezTo>
                  <a:cubicBezTo>
                    <a:pt x="3359372" y="485140"/>
                    <a:pt x="3467322" y="375920"/>
                    <a:pt x="3467322" y="242570"/>
                  </a:cubicBezTo>
                  <a:cubicBezTo>
                    <a:pt x="3467322" y="107950"/>
                    <a:pt x="3358102" y="0"/>
                    <a:pt x="3223482" y="0"/>
                  </a:cubicBezTo>
                  <a:close/>
                  <a:moveTo>
                    <a:pt x="3223482" y="408940"/>
                  </a:moveTo>
                  <a:cubicBezTo>
                    <a:pt x="3132042" y="408940"/>
                    <a:pt x="3057112" y="334010"/>
                    <a:pt x="3057112" y="242570"/>
                  </a:cubicBezTo>
                  <a:cubicBezTo>
                    <a:pt x="3057112" y="151130"/>
                    <a:pt x="3132042" y="76200"/>
                    <a:pt x="3223482" y="76200"/>
                  </a:cubicBezTo>
                  <a:cubicBezTo>
                    <a:pt x="3314922" y="76200"/>
                    <a:pt x="3389852" y="151130"/>
                    <a:pt x="3389852" y="242570"/>
                  </a:cubicBezTo>
                  <a:cubicBezTo>
                    <a:pt x="3391122" y="334010"/>
                    <a:pt x="3316192" y="408940"/>
                    <a:pt x="3223482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9193474" y="7806241"/>
            <a:ext cx="6937423" cy="2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8"/>
              </a:lnSpc>
            </a:pPr>
            <a:r>
              <a:rPr lang="en-US" sz="1284" spc="256" dirty="0">
                <a:solidFill>
                  <a:srgbClr val="252827"/>
                </a:solidFill>
                <a:latin typeface="Montserrat Classic"/>
              </a:rPr>
              <a:t>Faithful Then, Faithful Now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60AFF97C-5F34-41AE-BB31-3E8C48027283}"/>
              </a:ext>
            </a:extLst>
          </p:cNvPr>
          <p:cNvSpPr txBox="1"/>
          <p:nvPr/>
        </p:nvSpPr>
        <p:spPr>
          <a:xfrm>
            <a:off x="13066168" y="5025231"/>
            <a:ext cx="2442621" cy="1264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3"/>
              </a:lnSpc>
            </a:pPr>
            <a:r>
              <a:rPr lang="en-US" sz="1445" spc="43" dirty="0">
                <a:solidFill>
                  <a:srgbClr val="252827"/>
                </a:solidFill>
                <a:latin typeface="Montserrat Light"/>
              </a:rPr>
              <a:t>Torture Christians instead of killing them</a:t>
            </a:r>
          </a:p>
          <a:p>
            <a:pPr algn="ctr">
              <a:lnSpc>
                <a:spcPts val="2023"/>
              </a:lnSpc>
            </a:pPr>
            <a:endParaRPr lang="en-US" sz="1445" spc="43" dirty="0">
              <a:solidFill>
                <a:srgbClr val="252827"/>
              </a:solidFill>
              <a:latin typeface="Montserrat Light"/>
            </a:endParaRPr>
          </a:p>
          <a:p>
            <a:pPr algn="ctr">
              <a:lnSpc>
                <a:spcPts val="2023"/>
              </a:lnSpc>
            </a:pPr>
            <a:r>
              <a:rPr lang="en-US" sz="1445" spc="43" dirty="0">
                <a:solidFill>
                  <a:srgbClr val="252827"/>
                </a:solidFill>
                <a:latin typeface="Montserrat Light"/>
              </a:rPr>
              <a:t>Martyrdoms of Cyprian and Origen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A1513D02-BC64-418A-BAFF-FA08F749E59B}"/>
              </a:ext>
            </a:extLst>
          </p:cNvPr>
          <p:cNvSpPr txBox="1"/>
          <p:nvPr/>
        </p:nvSpPr>
        <p:spPr>
          <a:xfrm>
            <a:off x="13016393" y="3972482"/>
            <a:ext cx="2362400" cy="1141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1926" spc="231" dirty="0">
                <a:solidFill>
                  <a:srgbClr val="252827"/>
                </a:solidFill>
                <a:latin typeface="Montserrat Classic"/>
              </a:rPr>
              <a:t>Decius and Valerian (249-255)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394C22DC-85DF-4D61-AD34-84B531DE55D8}"/>
              </a:ext>
            </a:extLst>
          </p:cNvPr>
          <p:cNvSpPr/>
          <p:nvPr/>
        </p:nvSpPr>
        <p:spPr>
          <a:xfrm>
            <a:off x="527704" y="3342030"/>
            <a:ext cx="318119" cy="319545"/>
          </a:xfrm>
          <a:custGeom>
            <a:avLst/>
            <a:gdLst/>
            <a:ahLst/>
            <a:cxnLst/>
            <a:rect l="l" t="t" r="r" b="b"/>
            <a:pathLst>
              <a:path w="407115" h="408940">
                <a:moveTo>
                  <a:pt x="203558" y="0"/>
                </a:moveTo>
                <a:cubicBezTo>
                  <a:pt x="316127" y="503"/>
                  <a:pt x="407116" y="91900"/>
                  <a:pt x="407116" y="204470"/>
                </a:cubicBezTo>
                <a:cubicBezTo>
                  <a:pt x="407116" y="317040"/>
                  <a:pt x="316127" y="408437"/>
                  <a:pt x="203558" y="408940"/>
                </a:cubicBezTo>
                <a:cubicBezTo>
                  <a:pt x="90989" y="408437"/>
                  <a:pt x="0" y="317040"/>
                  <a:pt x="0" y="204470"/>
                </a:cubicBezTo>
                <a:cubicBezTo>
                  <a:pt x="0" y="91900"/>
                  <a:pt x="90989" y="503"/>
                  <a:pt x="203558" y="0"/>
                </a:cubicBezTo>
                <a:close/>
              </a:path>
            </a:pathLst>
          </a:custGeom>
          <a:solidFill>
            <a:srgbClr val="F8CF2C"/>
          </a:solidFill>
        </p:spPr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19D8CCCB-F154-4F60-8775-292116C90A81}"/>
              </a:ext>
            </a:extLst>
          </p:cNvPr>
          <p:cNvSpPr txBox="1"/>
          <p:nvPr/>
        </p:nvSpPr>
        <p:spPr>
          <a:xfrm>
            <a:off x="15516366" y="3957664"/>
            <a:ext cx="2362400" cy="74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1926" spc="231" dirty="0">
                <a:solidFill>
                  <a:srgbClr val="252827"/>
                </a:solidFill>
                <a:latin typeface="Montserrat Classic"/>
              </a:rPr>
              <a:t>Diocletian (284-305)</a:t>
            </a: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4264EDB7-F7A1-49DF-A874-51403E7226A2}"/>
              </a:ext>
            </a:extLst>
          </p:cNvPr>
          <p:cNvSpPr txBox="1"/>
          <p:nvPr/>
        </p:nvSpPr>
        <p:spPr>
          <a:xfrm>
            <a:off x="15476256" y="4772349"/>
            <a:ext cx="2442621" cy="1777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3"/>
              </a:lnSpc>
            </a:pPr>
            <a:r>
              <a:rPr lang="en-US" sz="1445" spc="43" dirty="0">
                <a:solidFill>
                  <a:srgbClr val="252827"/>
                </a:solidFill>
                <a:latin typeface="Montserrat Light"/>
              </a:rPr>
              <a:t>Brutal torture of Christians</a:t>
            </a:r>
          </a:p>
          <a:p>
            <a:pPr algn="ctr">
              <a:lnSpc>
                <a:spcPts val="2023"/>
              </a:lnSpc>
            </a:pPr>
            <a:endParaRPr lang="en-US" sz="1445" spc="43" dirty="0">
              <a:solidFill>
                <a:srgbClr val="252827"/>
              </a:solidFill>
              <a:latin typeface="Montserrat Light"/>
            </a:endParaRPr>
          </a:p>
          <a:p>
            <a:pPr algn="ctr">
              <a:lnSpc>
                <a:spcPts val="2023"/>
              </a:lnSpc>
            </a:pPr>
            <a:r>
              <a:rPr lang="en-US" sz="1445" spc="43" dirty="0">
                <a:solidFill>
                  <a:srgbClr val="252827"/>
                </a:solidFill>
                <a:latin typeface="Montserrat Light"/>
              </a:rPr>
              <a:t>Saints are maimed</a:t>
            </a:r>
          </a:p>
          <a:p>
            <a:pPr algn="ctr">
              <a:lnSpc>
                <a:spcPts val="2023"/>
              </a:lnSpc>
            </a:pPr>
            <a:endParaRPr lang="en-US" sz="1445" spc="43" dirty="0">
              <a:solidFill>
                <a:srgbClr val="252827"/>
              </a:solidFill>
              <a:latin typeface="Montserrat Light"/>
            </a:endParaRPr>
          </a:p>
          <a:p>
            <a:pPr algn="ctr">
              <a:lnSpc>
                <a:spcPts val="2023"/>
              </a:lnSpc>
            </a:pPr>
            <a:r>
              <a:rPr lang="en-US" sz="1445" spc="43" dirty="0">
                <a:solidFill>
                  <a:srgbClr val="252827"/>
                </a:solidFill>
                <a:latin typeface="Montserrat Light"/>
              </a:rPr>
              <a:t>The Church continues to thrive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-1846354" y="3695544"/>
            <a:ext cx="4448711" cy="756003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4" name="TextBox 4"/>
          <p:cNvSpPr txBox="1"/>
          <p:nvPr/>
        </p:nvSpPr>
        <p:spPr>
          <a:xfrm>
            <a:off x="9144000" y="7687397"/>
            <a:ext cx="6937423" cy="2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8"/>
              </a:lnSpc>
            </a:pPr>
            <a:r>
              <a:rPr lang="en-US" sz="1284" spc="256" dirty="0">
                <a:solidFill>
                  <a:srgbClr val="FFFEE6"/>
                </a:solidFill>
                <a:latin typeface="Montserrat Classic"/>
              </a:rPr>
              <a:t>Faithful Then, Faithful Now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58600" y="622300"/>
            <a:ext cx="6850998" cy="2055520"/>
            <a:chOff x="0" y="0"/>
            <a:chExt cx="9134664" cy="274069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856" y="734788"/>
              <a:ext cx="9127808" cy="98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51"/>
                </a:lnSpc>
              </a:pPr>
              <a:r>
                <a:rPr lang="en-US" sz="5137" spc="205" dirty="0">
                  <a:solidFill>
                    <a:srgbClr val="F8CF2C"/>
                  </a:solidFill>
                  <a:latin typeface="Oswald"/>
                </a:rPr>
                <a:t>Polycarp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939" y="1954153"/>
              <a:ext cx="909301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endParaRPr lang="en-US" sz="3853" spc="77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E13DC1B-45C4-437D-B21B-811D3994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0666413" cy="8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802" y="4028746"/>
            <a:ext cx="2424976" cy="1703743"/>
            <a:chOff x="0" y="-76200"/>
            <a:chExt cx="3233301" cy="2271659"/>
          </a:xfrm>
        </p:grpSpPr>
        <p:sp>
          <p:nvSpPr>
            <p:cNvPr id="3" name="TextBox 3"/>
            <p:cNvSpPr txBox="1"/>
            <p:nvPr/>
          </p:nvSpPr>
          <p:spPr>
            <a:xfrm>
              <a:off x="25559" y="510039"/>
              <a:ext cx="3207742" cy="168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Accused Christians of burning Rome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Execution of Peter and Paul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233301" cy="465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Nero (54-68)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79712" y="4028746"/>
            <a:ext cx="2586647" cy="1447263"/>
            <a:chOff x="-1" y="-76200"/>
            <a:chExt cx="3448862" cy="1929682"/>
          </a:xfrm>
        </p:grpSpPr>
        <p:sp>
          <p:nvSpPr>
            <p:cNvPr id="6" name="TextBox 6"/>
            <p:cNvSpPr txBox="1"/>
            <p:nvPr/>
          </p:nvSpPr>
          <p:spPr>
            <a:xfrm>
              <a:off x="25558" y="510038"/>
              <a:ext cx="3224103" cy="1343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Grouped Jews and Christians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John is exiled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-76200"/>
              <a:ext cx="3448862" cy="461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Domitian (81-96)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2898" y="4028746"/>
            <a:ext cx="2461790" cy="1703743"/>
            <a:chOff x="0" y="-76200"/>
            <a:chExt cx="3282386" cy="2271659"/>
          </a:xfrm>
        </p:grpSpPr>
        <p:sp>
          <p:nvSpPr>
            <p:cNvPr id="9" name="TextBox 9"/>
            <p:cNvSpPr txBox="1"/>
            <p:nvPr/>
          </p:nvSpPr>
          <p:spPr>
            <a:xfrm>
              <a:off x="25559" y="510039"/>
              <a:ext cx="3256827" cy="168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No active pursuit of Christians but execute those who don’t worship the emperor.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249662" cy="465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Trajan (108-117)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95925" y="4028746"/>
            <a:ext cx="2461790" cy="1960223"/>
            <a:chOff x="0" y="-76200"/>
            <a:chExt cx="3282386" cy="2613628"/>
          </a:xfrm>
        </p:grpSpPr>
        <p:sp>
          <p:nvSpPr>
            <p:cNvPr id="12" name="TextBox 12"/>
            <p:cNvSpPr txBox="1"/>
            <p:nvPr/>
          </p:nvSpPr>
          <p:spPr>
            <a:xfrm>
              <a:off x="25559" y="510038"/>
              <a:ext cx="3256827" cy="202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 Blames Antonine Plague on Christians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Martyrdoms of Polycarp and Justin Martyr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249663" cy="991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Marcus Aurelius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(161-180)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96444" y="4028746"/>
            <a:ext cx="2526570" cy="1960223"/>
            <a:chOff x="0" y="-76200"/>
            <a:chExt cx="3368759" cy="2613628"/>
          </a:xfrm>
        </p:grpSpPr>
        <p:sp>
          <p:nvSpPr>
            <p:cNvPr id="15" name="TextBox 15"/>
            <p:cNvSpPr txBox="1"/>
            <p:nvPr/>
          </p:nvSpPr>
          <p:spPr>
            <a:xfrm>
              <a:off x="72867" y="852011"/>
              <a:ext cx="3295892" cy="1685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Wanted to unite empire under Sol Invictus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5" b="0" i="0" u="none" strike="noStrike" kern="1200" cap="none" spc="43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Martyrdom of Perpetua and Felicity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3368759" cy="9914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6" b="0" i="0" u="none" strike="noStrike" kern="1200" cap="none" spc="231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Septimius Severus (193-211)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29217" y="825818"/>
            <a:ext cx="6850998" cy="1936565"/>
            <a:chOff x="0" y="0"/>
            <a:chExt cx="9134664" cy="2582086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6856" y="632835"/>
              <a:ext cx="9127808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37" b="0" i="0" u="none" strike="noStrike" kern="1200" cap="none" spc="205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 Bold"/>
                  <a:ea typeface="+mn-ea"/>
                  <a:cs typeface="+mn-cs"/>
                </a:rPr>
                <a:t>Waves of Christian Persecution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803117"/>
              <a:ext cx="9093013" cy="774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53" b="0" i="0" u="sng" strike="noStrike" kern="1200" cap="none" spc="77" normalizeH="0" baseline="0" noProof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"/>
                  <a:ea typeface="+mn-ea"/>
                  <a:cs typeface="+mn-cs"/>
                </a:rPr>
                <a:t>______________________________________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02575" y="3388488"/>
            <a:ext cx="318119" cy="319545"/>
          </a:xfrm>
          <a:custGeom>
            <a:avLst/>
            <a:gdLst/>
            <a:ahLst/>
            <a:cxnLst/>
            <a:rect l="l" t="t" r="r" b="b"/>
            <a:pathLst>
              <a:path w="407115" h="408940">
                <a:moveTo>
                  <a:pt x="203558" y="0"/>
                </a:moveTo>
                <a:cubicBezTo>
                  <a:pt x="316127" y="503"/>
                  <a:pt x="407116" y="91900"/>
                  <a:pt x="407116" y="204470"/>
                </a:cubicBezTo>
                <a:cubicBezTo>
                  <a:pt x="407116" y="317040"/>
                  <a:pt x="316127" y="408437"/>
                  <a:pt x="203558" y="408940"/>
                </a:cubicBezTo>
                <a:cubicBezTo>
                  <a:pt x="90989" y="408437"/>
                  <a:pt x="0" y="317040"/>
                  <a:pt x="0" y="204470"/>
                </a:cubicBezTo>
                <a:cubicBezTo>
                  <a:pt x="0" y="91900"/>
                  <a:pt x="90989" y="503"/>
                  <a:pt x="203558" y="0"/>
                </a:cubicBezTo>
                <a:close/>
              </a:path>
            </a:pathLst>
          </a:custGeom>
          <a:solidFill>
            <a:srgbClr val="F8CF2C"/>
          </a:solidFill>
        </p:spPr>
      </p:sp>
      <p:sp>
        <p:nvSpPr>
          <p:cNvPr id="24" name="Freeform 24"/>
          <p:cNvSpPr/>
          <p:nvPr/>
        </p:nvSpPr>
        <p:spPr>
          <a:xfrm>
            <a:off x="699400" y="3332859"/>
            <a:ext cx="2770710" cy="379087"/>
          </a:xfrm>
          <a:custGeom>
            <a:avLst/>
            <a:gdLst/>
            <a:ahLst/>
            <a:cxnLst/>
            <a:rect l="l" t="t" r="r" b="b"/>
            <a:pathLst>
              <a:path w="3545840" h="485140">
                <a:moveTo>
                  <a:pt x="3302000" y="0"/>
                </a:moveTo>
                <a:cubicBezTo>
                  <a:pt x="3181350" y="0"/>
                  <a:pt x="3081020" y="88900"/>
                  <a:pt x="3061970" y="204470"/>
                </a:cubicBezTo>
                <a:lnTo>
                  <a:pt x="0" y="204470"/>
                </a:lnTo>
                <a:lnTo>
                  <a:pt x="0" y="280670"/>
                </a:lnTo>
                <a:lnTo>
                  <a:pt x="3063240" y="280670"/>
                </a:lnTo>
                <a:cubicBezTo>
                  <a:pt x="3081020" y="396240"/>
                  <a:pt x="3182620" y="485140"/>
                  <a:pt x="3303270" y="485140"/>
                </a:cubicBezTo>
                <a:cubicBezTo>
                  <a:pt x="3437890" y="485140"/>
                  <a:pt x="3545840" y="375920"/>
                  <a:pt x="3545840" y="242570"/>
                </a:cubicBezTo>
                <a:cubicBezTo>
                  <a:pt x="3545840" y="107950"/>
                  <a:pt x="3436620" y="0"/>
                  <a:pt x="3302000" y="0"/>
                </a:cubicBezTo>
                <a:close/>
                <a:moveTo>
                  <a:pt x="3302000" y="408940"/>
                </a:moveTo>
                <a:cubicBezTo>
                  <a:pt x="3210560" y="408940"/>
                  <a:pt x="3135630" y="334010"/>
                  <a:pt x="3135630" y="242570"/>
                </a:cubicBezTo>
                <a:cubicBezTo>
                  <a:pt x="3135630" y="151130"/>
                  <a:pt x="3210560" y="76200"/>
                  <a:pt x="3302000" y="76200"/>
                </a:cubicBezTo>
                <a:cubicBezTo>
                  <a:pt x="3393440" y="76200"/>
                  <a:pt x="3468370" y="151130"/>
                  <a:pt x="3468370" y="242570"/>
                </a:cubicBezTo>
                <a:cubicBezTo>
                  <a:pt x="3469640" y="334010"/>
                  <a:pt x="3394710" y="408940"/>
                  <a:pt x="3302000" y="408940"/>
                </a:cubicBezTo>
                <a:close/>
              </a:path>
            </a:pathLst>
          </a:custGeom>
          <a:solidFill>
            <a:srgbClr val="252827"/>
          </a:solidFill>
        </p:spPr>
      </p:sp>
      <p:grpSp>
        <p:nvGrpSpPr>
          <p:cNvPr id="25" name="Group 25"/>
          <p:cNvGrpSpPr/>
          <p:nvPr/>
        </p:nvGrpSpPr>
        <p:grpSpPr>
          <a:xfrm>
            <a:off x="3470109" y="3323928"/>
            <a:ext cx="2586648" cy="396950"/>
            <a:chOff x="0" y="0"/>
            <a:chExt cx="3310286" cy="508000"/>
          </a:xfrm>
        </p:grpSpPr>
        <p:sp>
          <p:nvSpPr>
            <p:cNvPr id="26" name="Freeform 26"/>
            <p:cNvSpPr/>
            <p:nvPr/>
          </p:nvSpPr>
          <p:spPr>
            <a:xfrm>
              <a:off x="286288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6" y="91900"/>
                    <a:pt x="407116" y="204470"/>
                  </a:cubicBezTo>
                  <a:cubicBezTo>
                    <a:pt x="407116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1430"/>
              <a:ext cx="3310286" cy="485140"/>
            </a:xfrm>
            <a:custGeom>
              <a:avLst/>
              <a:gdLst/>
              <a:ahLst/>
              <a:cxnLst/>
              <a:rect l="l" t="t" r="r" b="b"/>
              <a:pathLst>
                <a:path w="3310286" h="485140">
                  <a:moveTo>
                    <a:pt x="3066446" y="0"/>
                  </a:moveTo>
                  <a:cubicBezTo>
                    <a:pt x="2945796" y="0"/>
                    <a:pt x="2845466" y="88900"/>
                    <a:pt x="282641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827686" y="280670"/>
                  </a:lnTo>
                  <a:cubicBezTo>
                    <a:pt x="2845466" y="396240"/>
                    <a:pt x="2947066" y="485140"/>
                    <a:pt x="3067716" y="485140"/>
                  </a:cubicBezTo>
                  <a:cubicBezTo>
                    <a:pt x="3202336" y="485140"/>
                    <a:pt x="3310286" y="375920"/>
                    <a:pt x="3310286" y="242570"/>
                  </a:cubicBezTo>
                  <a:cubicBezTo>
                    <a:pt x="3310286" y="107950"/>
                    <a:pt x="3201066" y="0"/>
                    <a:pt x="3066446" y="0"/>
                  </a:cubicBezTo>
                  <a:close/>
                  <a:moveTo>
                    <a:pt x="3066446" y="408940"/>
                  </a:moveTo>
                  <a:cubicBezTo>
                    <a:pt x="2975006" y="408940"/>
                    <a:pt x="2900076" y="334010"/>
                    <a:pt x="2900076" y="242570"/>
                  </a:cubicBezTo>
                  <a:cubicBezTo>
                    <a:pt x="2900076" y="151130"/>
                    <a:pt x="2975006" y="76200"/>
                    <a:pt x="3066446" y="76200"/>
                  </a:cubicBezTo>
                  <a:cubicBezTo>
                    <a:pt x="3157886" y="76200"/>
                    <a:pt x="3232816" y="151130"/>
                    <a:pt x="3232816" y="242570"/>
                  </a:cubicBezTo>
                  <a:cubicBezTo>
                    <a:pt x="3234086" y="334010"/>
                    <a:pt x="3159156" y="408940"/>
                    <a:pt x="3066446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022505" y="3323928"/>
            <a:ext cx="2660273" cy="396950"/>
            <a:chOff x="0" y="0"/>
            <a:chExt cx="3404507" cy="508000"/>
          </a:xfrm>
        </p:grpSpPr>
        <p:sp>
          <p:nvSpPr>
            <p:cNvPr id="29" name="Freeform 29"/>
            <p:cNvSpPr/>
            <p:nvPr/>
          </p:nvSpPr>
          <p:spPr>
            <a:xfrm>
              <a:off x="29571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3404508" cy="485140"/>
            </a:xfrm>
            <a:custGeom>
              <a:avLst/>
              <a:gdLst/>
              <a:ahLst/>
              <a:cxnLst/>
              <a:rect l="l" t="t" r="r" b="b"/>
              <a:pathLst>
                <a:path w="3404508" h="485140">
                  <a:moveTo>
                    <a:pt x="3160668" y="0"/>
                  </a:moveTo>
                  <a:cubicBezTo>
                    <a:pt x="3040018" y="0"/>
                    <a:pt x="2939687" y="88900"/>
                    <a:pt x="2920637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21908" y="280670"/>
                  </a:lnTo>
                  <a:cubicBezTo>
                    <a:pt x="2939687" y="396240"/>
                    <a:pt x="3041287" y="485140"/>
                    <a:pt x="3161937" y="485140"/>
                  </a:cubicBezTo>
                  <a:cubicBezTo>
                    <a:pt x="3296557" y="485140"/>
                    <a:pt x="3404507" y="375920"/>
                    <a:pt x="3404507" y="242570"/>
                  </a:cubicBezTo>
                  <a:cubicBezTo>
                    <a:pt x="3404508" y="107950"/>
                    <a:pt x="3295288" y="0"/>
                    <a:pt x="3160668" y="0"/>
                  </a:cubicBezTo>
                  <a:close/>
                  <a:moveTo>
                    <a:pt x="3160668" y="408940"/>
                  </a:moveTo>
                  <a:cubicBezTo>
                    <a:pt x="3069227" y="408940"/>
                    <a:pt x="2994297" y="334010"/>
                    <a:pt x="2994297" y="242570"/>
                  </a:cubicBezTo>
                  <a:cubicBezTo>
                    <a:pt x="2994297" y="151130"/>
                    <a:pt x="3069228" y="76200"/>
                    <a:pt x="3160668" y="76200"/>
                  </a:cubicBezTo>
                  <a:cubicBezTo>
                    <a:pt x="3252107" y="76200"/>
                    <a:pt x="3327038" y="151130"/>
                    <a:pt x="3327038" y="242570"/>
                  </a:cubicBezTo>
                  <a:cubicBezTo>
                    <a:pt x="3328307" y="334010"/>
                    <a:pt x="3253377" y="408940"/>
                    <a:pt x="3160668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668201" y="3323928"/>
            <a:ext cx="2905688" cy="396950"/>
            <a:chOff x="0" y="0"/>
            <a:chExt cx="3718580" cy="508000"/>
          </a:xfrm>
        </p:grpSpPr>
        <p:sp>
          <p:nvSpPr>
            <p:cNvPr id="32" name="Freeform 32"/>
            <p:cNvSpPr/>
            <p:nvPr/>
          </p:nvSpPr>
          <p:spPr>
            <a:xfrm>
              <a:off x="327118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11430"/>
              <a:ext cx="3718580" cy="485140"/>
            </a:xfrm>
            <a:custGeom>
              <a:avLst/>
              <a:gdLst/>
              <a:ahLst/>
              <a:cxnLst/>
              <a:rect l="l" t="t" r="r" b="b"/>
              <a:pathLst>
                <a:path w="3718580" h="485140">
                  <a:moveTo>
                    <a:pt x="3474740" y="0"/>
                  </a:moveTo>
                  <a:cubicBezTo>
                    <a:pt x="3354090" y="0"/>
                    <a:pt x="3253760" y="88900"/>
                    <a:pt x="323471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235980" y="280670"/>
                  </a:lnTo>
                  <a:cubicBezTo>
                    <a:pt x="3253760" y="396240"/>
                    <a:pt x="3355360" y="485140"/>
                    <a:pt x="3476010" y="485140"/>
                  </a:cubicBezTo>
                  <a:cubicBezTo>
                    <a:pt x="3610630" y="485140"/>
                    <a:pt x="3718580" y="375920"/>
                    <a:pt x="3718580" y="242570"/>
                  </a:cubicBezTo>
                  <a:cubicBezTo>
                    <a:pt x="3718580" y="107950"/>
                    <a:pt x="3609360" y="0"/>
                    <a:pt x="3474740" y="0"/>
                  </a:cubicBezTo>
                  <a:close/>
                  <a:moveTo>
                    <a:pt x="3474740" y="408940"/>
                  </a:moveTo>
                  <a:cubicBezTo>
                    <a:pt x="3383300" y="408940"/>
                    <a:pt x="3308370" y="334010"/>
                    <a:pt x="3308370" y="242570"/>
                  </a:cubicBezTo>
                  <a:cubicBezTo>
                    <a:pt x="3308370" y="151130"/>
                    <a:pt x="3383300" y="76200"/>
                    <a:pt x="3474740" y="76200"/>
                  </a:cubicBezTo>
                  <a:cubicBezTo>
                    <a:pt x="3566180" y="76200"/>
                    <a:pt x="3641110" y="151130"/>
                    <a:pt x="3641110" y="242570"/>
                  </a:cubicBezTo>
                  <a:cubicBezTo>
                    <a:pt x="3642380" y="334010"/>
                    <a:pt x="3567450" y="408940"/>
                    <a:pt x="3474740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573889" y="3323928"/>
            <a:ext cx="2709356" cy="396950"/>
            <a:chOff x="0" y="0"/>
            <a:chExt cx="3467322" cy="508000"/>
          </a:xfrm>
        </p:grpSpPr>
        <p:sp>
          <p:nvSpPr>
            <p:cNvPr id="35" name="Freeform 35"/>
            <p:cNvSpPr/>
            <p:nvPr/>
          </p:nvSpPr>
          <p:spPr>
            <a:xfrm>
              <a:off x="301992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11430"/>
              <a:ext cx="3467322" cy="485140"/>
            </a:xfrm>
            <a:custGeom>
              <a:avLst/>
              <a:gdLst/>
              <a:ahLst/>
              <a:cxnLst/>
              <a:rect l="l" t="t" r="r" b="b"/>
              <a:pathLst>
                <a:path w="3467322" h="485140">
                  <a:moveTo>
                    <a:pt x="3223482" y="0"/>
                  </a:moveTo>
                  <a:cubicBezTo>
                    <a:pt x="3102832" y="0"/>
                    <a:pt x="3002502" y="88900"/>
                    <a:pt x="298345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84722" y="280670"/>
                  </a:lnTo>
                  <a:cubicBezTo>
                    <a:pt x="3002502" y="396240"/>
                    <a:pt x="3104102" y="485140"/>
                    <a:pt x="3224752" y="485140"/>
                  </a:cubicBezTo>
                  <a:cubicBezTo>
                    <a:pt x="3359372" y="485140"/>
                    <a:pt x="3467322" y="375920"/>
                    <a:pt x="3467322" y="242570"/>
                  </a:cubicBezTo>
                  <a:cubicBezTo>
                    <a:pt x="3467322" y="107950"/>
                    <a:pt x="3358102" y="0"/>
                    <a:pt x="3223482" y="0"/>
                  </a:cubicBezTo>
                  <a:close/>
                  <a:moveTo>
                    <a:pt x="3223482" y="408940"/>
                  </a:moveTo>
                  <a:cubicBezTo>
                    <a:pt x="3132042" y="408940"/>
                    <a:pt x="3057112" y="334010"/>
                    <a:pt x="3057112" y="242570"/>
                  </a:cubicBezTo>
                  <a:cubicBezTo>
                    <a:pt x="3057112" y="151130"/>
                    <a:pt x="3132042" y="76200"/>
                    <a:pt x="3223482" y="76200"/>
                  </a:cubicBezTo>
                  <a:cubicBezTo>
                    <a:pt x="3314922" y="76200"/>
                    <a:pt x="3389852" y="151130"/>
                    <a:pt x="3389852" y="242570"/>
                  </a:cubicBezTo>
                  <a:cubicBezTo>
                    <a:pt x="3391122" y="334010"/>
                    <a:pt x="3316192" y="408940"/>
                    <a:pt x="3223482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283244" y="3346534"/>
            <a:ext cx="2709356" cy="396950"/>
            <a:chOff x="0" y="0"/>
            <a:chExt cx="3467322" cy="508000"/>
          </a:xfrm>
        </p:grpSpPr>
        <p:sp>
          <p:nvSpPr>
            <p:cNvPr id="38" name="Freeform 38"/>
            <p:cNvSpPr/>
            <p:nvPr/>
          </p:nvSpPr>
          <p:spPr>
            <a:xfrm>
              <a:off x="301992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11430"/>
              <a:ext cx="3467322" cy="485140"/>
            </a:xfrm>
            <a:custGeom>
              <a:avLst/>
              <a:gdLst/>
              <a:ahLst/>
              <a:cxnLst/>
              <a:rect l="l" t="t" r="r" b="b"/>
              <a:pathLst>
                <a:path w="3467322" h="485140">
                  <a:moveTo>
                    <a:pt x="3223482" y="0"/>
                  </a:moveTo>
                  <a:cubicBezTo>
                    <a:pt x="3102832" y="0"/>
                    <a:pt x="3002502" y="88900"/>
                    <a:pt x="298345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84722" y="280670"/>
                  </a:lnTo>
                  <a:cubicBezTo>
                    <a:pt x="3002502" y="396240"/>
                    <a:pt x="3104102" y="485140"/>
                    <a:pt x="3224752" y="485140"/>
                  </a:cubicBezTo>
                  <a:cubicBezTo>
                    <a:pt x="3359372" y="485140"/>
                    <a:pt x="3467322" y="375920"/>
                    <a:pt x="3467322" y="242570"/>
                  </a:cubicBezTo>
                  <a:cubicBezTo>
                    <a:pt x="3467322" y="107950"/>
                    <a:pt x="3358102" y="0"/>
                    <a:pt x="3223482" y="0"/>
                  </a:cubicBezTo>
                  <a:close/>
                  <a:moveTo>
                    <a:pt x="3223482" y="408940"/>
                  </a:moveTo>
                  <a:cubicBezTo>
                    <a:pt x="3132042" y="408940"/>
                    <a:pt x="3057112" y="334010"/>
                    <a:pt x="3057112" y="242570"/>
                  </a:cubicBezTo>
                  <a:cubicBezTo>
                    <a:pt x="3057112" y="151130"/>
                    <a:pt x="3132042" y="76200"/>
                    <a:pt x="3223482" y="76200"/>
                  </a:cubicBezTo>
                  <a:cubicBezTo>
                    <a:pt x="3314922" y="76200"/>
                    <a:pt x="3389852" y="151130"/>
                    <a:pt x="3389852" y="242570"/>
                  </a:cubicBezTo>
                  <a:cubicBezTo>
                    <a:pt x="3391122" y="334010"/>
                    <a:pt x="3316192" y="408940"/>
                    <a:pt x="3223482" y="40894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9193474" y="7806241"/>
            <a:ext cx="6937423" cy="2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4" b="0" i="0" u="none" strike="noStrike" kern="1200" cap="none" spc="256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Faithful Then, Faithful Now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60AFF97C-5F34-41AE-BB31-3E8C48027283}"/>
              </a:ext>
            </a:extLst>
          </p:cNvPr>
          <p:cNvSpPr txBox="1"/>
          <p:nvPr/>
        </p:nvSpPr>
        <p:spPr>
          <a:xfrm>
            <a:off x="13066168" y="5025231"/>
            <a:ext cx="2442621" cy="1264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Torture Christians instead of killing them</a:t>
            </a: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5" b="0" i="0" u="none" strike="noStrike" kern="1200" cap="none" spc="43" normalizeH="0" baseline="0" noProof="0" dirty="0">
              <a:ln>
                <a:noFill/>
              </a:ln>
              <a:solidFill>
                <a:srgbClr val="252827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Martyrdoms of Cyprian and Origen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A1513D02-BC64-418A-BAFF-FA08F749E59B}"/>
              </a:ext>
            </a:extLst>
          </p:cNvPr>
          <p:cNvSpPr txBox="1"/>
          <p:nvPr/>
        </p:nvSpPr>
        <p:spPr>
          <a:xfrm>
            <a:off x="13016393" y="3972482"/>
            <a:ext cx="2362400" cy="1141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6" b="0" i="0" u="none" strike="noStrike" kern="1200" cap="none" spc="231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Decius and Valerian (249-255)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394C22DC-85DF-4D61-AD34-84B531DE55D8}"/>
              </a:ext>
            </a:extLst>
          </p:cNvPr>
          <p:cNvSpPr/>
          <p:nvPr/>
        </p:nvSpPr>
        <p:spPr>
          <a:xfrm>
            <a:off x="527704" y="3342030"/>
            <a:ext cx="318119" cy="319545"/>
          </a:xfrm>
          <a:custGeom>
            <a:avLst/>
            <a:gdLst/>
            <a:ahLst/>
            <a:cxnLst/>
            <a:rect l="l" t="t" r="r" b="b"/>
            <a:pathLst>
              <a:path w="407115" h="408940">
                <a:moveTo>
                  <a:pt x="203558" y="0"/>
                </a:moveTo>
                <a:cubicBezTo>
                  <a:pt x="316127" y="503"/>
                  <a:pt x="407116" y="91900"/>
                  <a:pt x="407116" y="204470"/>
                </a:cubicBezTo>
                <a:cubicBezTo>
                  <a:pt x="407116" y="317040"/>
                  <a:pt x="316127" y="408437"/>
                  <a:pt x="203558" y="408940"/>
                </a:cubicBezTo>
                <a:cubicBezTo>
                  <a:pt x="90989" y="408437"/>
                  <a:pt x="0" y="317040"/>
                  <a:pt x="0" y="204470"/>
                </a:cubicBezTo>
                <a:cubicBezTo>
                  <a:pt x="0" y="91900"/>
                  <a:pt x="90989" y="503"/>
                  <a:pt x="203558" y="0"/>
                </a:cubicBezTo>
                <a:close/>
              </a:path>
            </a:pathLst>
          </a:custGeom>
          <a:solidFill>
            <a:srgbClr val="F8CF2C"/>
          </a:solidFill>
        </p:spPr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19D8CCCB-F154-4F60-8775-292116C90A81}"/>
              </a:ext>
            </a:extLst>
          </p:cNvPr>
          <p:cNvSpPr txBox="1"/>
          <p:nvPr/>
        </p:nvSpPr>
        <p:spPr>
          <a:xfrm>
            <a:off x="15516366" y="3957664"/>
            <a:ext cx="2362400" cy="74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6" b="0" i="0" u="none" strike="noStrike" kern="1200" cap="none" spc="231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Diocletian (284-305)</a:t>
            </a: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4264EDB7-F7A1-49DF-A874-51403E7226A2}"/>
              </a:ext>
            </a:extLst>
          </p:cNvPr>
          <p:cNvSpPr txBox="1"/>
          <p:nvPr/>
        </p:nvSpPr>
        <p:spPr>
          <a:xfrm>
            <a:off x="15476256" y="4772349"/>
            <a:ext cx="2442621" cy="1777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Brutal torture of Christians</a:t>
            </a: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5" b="0" i="0" u="none" strike="noStrike" kern="1200" cap="none" spc="43" normalizeH="0" baseline="0" noProof="0" dirty="0">
              <a:ln>
                <a:noFill/>
              </a:ln>
              <a:solidFill>
                <a:srgbClr val="252827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Saints are maimed</a:t>
            </a: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5" b="0" i="0" u="none" strike="noStrike" kern="1200" cap="none" spc="43" normalizeH="0" baseline="0" noProof="0" dirty="0">
              <a:ln>
                <a:noFill/>
              </a:ln>
              <a:solidFill>
                <a:srgbClr val="252827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5" b="0" i="0" u="none" strike="noStrike" kern="1200" cap="none" spc="43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The Church continues to thrive</a:t>
            </a:r>
          </a:p>
        </p:txBody>
      </p:sp>
    </p:spTree>
    <p:extLst>
      <p:ext uri="{BB962C8B-B14F-4D97-AF65-F5344CB8AC3E}">
        <p14:creationId xmlns:p14="http://schemas.microsoft.com/office/powerpoint/2010/main" val="213791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2166425" y="1964075"/>
            <a:ext cx="13988925" cy="3618154"/>
            <a:chOff x="-865781" y="0"/>
            <a:chExt cx="18651900" cy="5773343"/>
          </a:xfrm>
        </p:grpSpPr>
        <p:sp>
          <p:nvSpPr>
            <p:cNvPr id="86" name="Google Shape;86;p1"/>
            <p:cNvSpPr/>
            <p:nvPr/>
          </p:nvSpPr>
          <p:spPr>
            <a:xfrm>
              <a:off x="6969516" y="5550901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865781" y="1281288"/>
              <a:ext cx="186519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26" b="1" i="0" u="none" strike="noStrike" kern="1200" cap="none" spc="0" normalizeH="0" baseline="0" noProof="0">
                  <a:ln>
                    <a:noFill/>
                  </a:ln>
                  <a:solidFill>
                    <a:srgbClr val="F8CF2C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FAITHFUL THEN, FAITHFUL NOW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247186" y="3842349"/>
              <a:ext cx="124260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99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90" b="1" i="0" u="none" strike="noStrike" kern="1200" cap="none" spc="0" normalizeH="0" baseline="0" noProof="0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God’s Work throughout Church History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969516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76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338</Words>
  <Application>Microsoft Office PowerPoint</Application>
  <PresentationFormat>Custom</PresentationFormat>
  <Paragraphs>90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Oswald Bold</vt:lpstr>
      <vt:lpstr>Calibri</vt:lpstr>
      <vt:lpstr>Montserrat Light</vt:lpstr>
      <vt:lpstr>Oswald</vt:lpstr>
      <vt:lpstr>Montserrat</vt:lpstr>
      <vt:lpstr>Montserrat Classic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Growth template (1920 × 867 px)</dc:title>
  <dc:creator>Ben Henderson</dc:creator>
  <cp:lastModifiedBy>Ben Henderson</cp:lastModifiedBy>
  <cp:revision>2</cp:revision>
  <dcterms:created xsi:type="dcterms:W3CDTF">2006-08-16T00:00:00Z</dcterms:created>
  <dcterms:modified xsi:type="dcterms:W3CDTF">2022-04-24T14:28:33Z</dcterms:modified>
  <dc:identifier>DAE6UuOqGnw</dc:identifier>
</cp:coreProperties>
</file>